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33" r:id="rId2"/>
  </p:sldMasterIdLst>
  <p:notesMasterIdLst>
    <p:notesMasterId r:id="rId57"/>
  </p:notesMasterIdLst>
  <p:handoutMasterIdLst>
    <p:handoutMasterId r:id="rId58"/>
  </p:handoutMasterIdLst>
  <p:sldIdLst>
    <p:sldId id="319" r:id="rId3"/>
    <p:sldId id="312" r:id="rId4"/>
    <p:sldId id="308" r:id="rId5"/>
    <p:sldId id="1422" r:id="rId6"/>
    <p:sldId id="1436" r:id="rId7"/>
    <p:sldId id="1448" r:id="rId8"/>
    <p:sldId id="1438" r:id="rId9"/>
    <p:sldId id="1264" r:id="rId10"/>
    <p:sldId id="1293" r:id="rId11"/>
    <p:sldId id="1442" r:id="rId12"/>
    <p:sldId id="1443" r:id="rId13"/>
    <p:sldId id="1444" r:id="rId14"/>
    <p:sldId id="1449" r:id="rId15"/>
    <p:sldId id="1445" r:id="rId16"/>
    <p:sldId id="1450" r:id="rId17"/>
    <p:sldId id="1461" r:id="rId18"/>
    <p:sldId id="1421" r:id="rId19"/>
    <p:sldId id="1429" r:id="rId20"/>
    <p:sldId id="1451" r:id="rId21"/>
    <p:sldId id="1452" r:id="rId22"/>
    <p:sldId id="1462" r:id="rId23"/>
    <p:sldId id="1453" r:id="rId24"/>
    <p:sldId id="1463" r:id="rId25"/>
    <p:sldId id="1455" r:id="rId26"/>
    <p:sldId id="1464" r:id="rId27"/>
    <p:sldId id="1456" r:id="rId28"/>
    <p:sldId id="1457" r:id="rId29"/>
    <p:sldId id="1458" r:id="rId30"/>
    <p:sldId id="1467" r:id="rId31"/>
    <p:sldId id="1459" r:id="rId32"/>
    <p:sldId id="1465" r:id="rId33"/>
    <p:sldId id="1460" r:id="rId34"/>
    <p:sldId id="1430" r:id="rId35"/>
    <p:sldId id="1468" r:id="rId36"/>
    <p:sldId id="1469" r:id="rId37"/>
    <p:sldId id="1470" r:id="rId38"/>
    <p:sldId id="1471" r:id="rId39"/>
    <p:sldId id="1472" r:id="rId40"/>
    <p:sldId id="1478" r:id="rId41"/>
    <p:sldId id="1473" r:id="rId42"/>
    <p:sldId id="1474" r:id="rId43"/>
    <p:sldId id="1475" r:id="rId44"/>
    <p:sldId id="1476" r:id="rId45"/>
    <p:sldId id="1479" r:id="rId46"/>
    <p:sldId id="1480" r:id="rId47"/>
    <p:sldId id="1477" r:id="rId48"/>
    <p:sldId id="1481" r:id="rId49"/>
    <p:sldId id="1482" r:id="rId50"/>
    <p:sldId id="1483" r:id="rId51"/>
    <p:sldId id="1484" r:id="rId52"/>
    <p:sldId id="1485" r:id="rId53"/>
    <p:sldId id="1486" r:id="rId54"/>
    <p:sldId id="1487" r:id="rId55"/>
    <p:sldId id="1491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095"/>
    <a:srgbClr val="0293B8"/>
    <a:srgbClr val="90CFDF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6" d="100"/>
          <a:sy n="56" d="100"/>
        </p:scale>
        <p:origin x="7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5B894EC-6B45-4853-A776-10113F068B13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9264641-C504-4F5D-9768-C2FCA335E702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C250E1B-58F8-4B6D-BA1B-08FA375F52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70EFB1-73AE-4424-B7BD-876C963E8925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5D387D-B378-4274-9C59-51C4B8E934CA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CB16ECC-7BAD-45B3-836A-5847BEAD74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2431657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4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2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440109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75301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图与网络模型及方法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  <p:sldLayoutId id="214748374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1586669" y="-2421"/>
            <a:ext cx="509912" cy="491951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178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数学模型方法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189957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2910356" y="66385"/>
            <a:ext cx="6129314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1.2MATLAB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入门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9510CF-9451-42A9-B1CC-E29E0965E551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3497F71-7A1F-442F-A998-7A6F5E0FBF1C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6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>
          <p15:clr>
            <a:srgbClr val="F26B43"/>
          </p15:clr>
        </p15:guide>
        <p15:guide id="2" pos="2880">
          <p15:clr>
            <a:srgbClr val="F26B43"/>
          </p15:clr>
        </p15:guide>
        <p15:guide id="3" pos="311">
          <p15:clr>
            <a:srgbClr val="F26B43"/>
          </p15:clr>
        </p15:guide>
        <p15:guide id="4" pos="5449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9">
          <p15:clr>
            <a:srgbClr val="F26B43"/>
          </p15:clr>
        </p15:guide>
        <p15:guide id="8" orient="horz" pos="4020">
          <p15:clr>
            <a:srgbClr val="F26B43"/>
          </p15:clr>
        </p15:guide>
        <p15:guide id="9" pos="2030">
          <p15:clr>
            <a:srgbClr val="F26B43"/>
          </p15:clr>
        </p15:guide>
        <p15:guide id="10" pos="3731">
          <p15:clr>
            <a:srgbClr val="F26B43"/>
          </p15:clr>
        </p15:guide>
        <p15:guide id="11" pos="380">
          <p15:clr>
            <a:srgbClr val="F26B43"/>
          </p15:clr>
        </p15:guide>
        <p15:guide id="12" pos="53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7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0.docx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4.docx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6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1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6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29.docx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28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3.docx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32.docx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1.docx"/><Relationship Id="rId9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5.docx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1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4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49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1.docx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981526" y="2628797"/>
            <a:ext cx="3390637" cy="70787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4.3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最短路问题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389183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75458"/>
              </p:ext>
            </p:extLst>
          </p:nvPr>
        </p:nvGraphicFramePr>
        <p:xfrm>
          <a:off x="651668" y="2556539"/>
          <a:ext cx="7840663" cy="448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652878" progId="Word.Document.12">
                  <p:embed/>
                </p:oleObj>
              </mc:Choice>
              <mc:Fallback>
                <p:oleObj name="Document" r:id="rId4" imgW="8137732" imgH="465287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668" y="2556539"/>
                        <a:ext cx="7840663" cy="448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91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32660"/>
              </p:ext>
            </p:extLst>
          </p:nvPr>
        </p:nvGraphicFramePr>
        <p:xfrm>
          <a:off x="660352" y="755034"/>
          <a:ext cx="7631113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8343" imgH="6904259" progId="Word.Document.12">
                  <p:embed/>
                </p:oleObj>
              </mc:Choice>
              <mc:Fallback>
                <p:oleObj name="Document" r:id="rId2" imgW="8438343" imgH="6904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0352" y="755034"/>
                        <a:ext cx="7631113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289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58238"/>
              </p:ext>
            </p:extLst>
          </p:nvPr>
        </p:nvGraphicFramePr>
        <p:xfrm>
          <a:off x="533400" y="804863"/>
          <a:ext cx="778351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ED535F3-0D12-41D7-BE46-9FDE062A4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920462"/>
              </p:ext>
            </p:extLst>
          </p:nvPr>
        </p:nvGraphicFramePr>
        <p:xfrm>
          <a:off x="558800" y="3238500"/>
          <a:ext cx="80137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302258" imgH="2916284" progId="Word.Document.12">
                  <p:embed/>
                </p:oleObj>
              </mc:Choice>
              <mc:Fallback>
                <p:oleObj name="Document" r:id="rId4" imgW="8302258" imgH="291628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8500"/>
                        <a:ext cx="8013700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24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60400" y="838221"/>
            <a:ext cx="8153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</a:t>
            </a:r>
            <a:endParaRPr lang="zh-CN" altLang="zh-CN" sz="2800" dirty="0"/>
          </a:p>
          <a:p>
            <a:r>
              <a:rPr lang="en-US" altLang="zh-CN" sz="2800" b="1" dirty="0"/>
              <a:t>E = [1,2,6; 1,3,3; 1,4,1; 2,5,1; 3,2,2; 3,4,2; 4,6,10; 5,4,6</a:t>
            </a:r>
            <a:endParaRPr lang="zh-CN" altLang="zh-CN" sz="2800" dirty="0"/>
          </a:p>
          <a:p>
            <a:r>
              <a:rPr lang="en-US" altLang="zh-CN" sz="2800" b="1" dirty="0"/>
              <a:t>    5,6,4; 5,7,3; 5,8,6; 6,5,10; 6,7,2; 7,8,4; 9,5,2; 9,8,3];</a:t>
            </a:r>
            <a:endParaRPr lang="zh-CN" altLang="zh-CN" sz="2800" dirty="0"/>
          </a:p>
          <a:p>
            <a:r>
              <a:rPr lang="en-US" altLang="zh-CN" sz="2800" b="1" dirty="0"/>
              <a:t>G = digraph(E(:,1), E(:,2), E(:,3));</a:t>
            </a:r>
            <a:endParaRPr lang="zh-CN" altLang="zh-CN" sz="2800" dirty="0"/>
          </a:p>
          <a:p>
            <a:r>
              <a:rPr lang="en-US" altLang="zh-CN" sz="2800" b="1" dirty="0"/>
              <a:t>[path, d] = </a:t>
            </a:r>
            <a:r>
              <a:rPr lang="en-US" altLang="zh-CN" sz="2800" b="1" dirty="0" err="1"/>
              <a:t>shortestpath</a:t>
            </a:r>
            <a:r>
              <a:rPr lang="en-US" altLang="zh-CN" sz="2800" b="1" dirty="0"/>
              <a:t>(G, 1, 8, '</a:t>
            </a:r>
            <a:r>
              <a:rPr lang="en-US" altLang="zh-CN" sz="2800" b="1" dirty="0" err="1"/>
              <a:t>method','positive</a:t>
            </a:r>
            <a:r>
              <a:rPr lang="en-US" altLang="zh-CN" sz="2800" b="1" dirty="0"/>
              <a:t>')</a:t>
            </a:r>
            <a:endParaRPr lang="zh-CN" altLang="zh-CN" sz="2800" dirty="0"/>
          </a:p>
          <a:p>
            <a:r>
              <a:rPr lang="en-US" altLang="zh-CN" sz="2800" b="1" dirty="0"/>
              <a:t>p = plot(G,'</a:t>
            </a:r>
            <a:r>
              <a:rPr lang="en-US" altLang="zh-CN" sz="2800" b="1" dirty="0" err="1"/>
              <a:t>EdgeLabel</a:t>
            </a:r>
            <a:r>
              <a:rPr lang="en-US" altLang="zh-CN" sz="2800" b="1" dirty="0"/>
              <a:t>',</a:t>
            </a:r>
            <a:r>
              <a:rPr lang="en-US" altLang="zh-CN" sz="2800" b="1" dirty="0" err="1"/>
              <a:t>G.Edges.Weight,'Layout</a:t>
            </a:r>
            <a:r>
              <a:rPr lang="en-US" altLang="zh-CN" sz="2800" b="1" dirty="0"/>
              <a:t>', 'circle');</a:t>
            </a:r>
            <a:endParaRPr lang="zh-CN" altLang="zh-CN" sz="2800" dirty="0"/>
          </a:p>
          <a:p>
            <a:r>
              <a:rPr lang="en-US" altLang="zh-CN" sz="2800" b="1" dirty="0"/>
              <a:t>highlight(p,path,'EdgeColor','r','LineWidth',1.5)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5170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675160"/>
              </p:ext>
            </p:extLst>
          </p:nvPr>
        </p:nvGraphicFramePr>
        <p:xfrm>
          <a:off x="503134" y="865867"/>
          <a:ext cx="8137732" cy="5126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126266" progId="Word.Document.12">
                  <p:embed/>
                </p:oleObj>
              </mc:Choice>
              <mc:Fallback>
                <p:oleObj name="Document" r:id="rId2" imgW="8137732" imgH="51262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134" y="865867"/>
                        <a:ext cx="8137732" cy="5126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5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664184"/>
              </p:ext>
            </p:extLst>
          </p:nvPr>
        </p:nvGraphicFramePr>
        <p:xfrm>
          <a:off x="495300" y="622419"/>
          <a:ext cx="77470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2062026" progId="Word.Document.12">
                  <p:embed/>
                </p:oleObj>
              </mc:Choice>
              <mc:Fallback>
                <p:oleObj name="Document" r:id="rId2" imgW="8167613" imgH="20620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622419"/>
                        <a:ext cx="774700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495300" y="2233068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close all, a=zeros(11);</a:t>
            </a:r>
            <a:endParaRPr lang="zh-CN" altLang="zh-CN" sz="2000" dirty="0"/>
          </a:p>
          <a:p>
            <a:r>
              <a:rPr lang="en-US" altLang="zh-CN" sz="2000" b="1" dirty="0"/>
              <a:t>a(1,2)=2;a(1,3)=8;a(1,4)=1;</a:t>
            </a:r>
            <a:endParaRPr lang="zh-CN" altLang="zh-CN" sz="2000" dirty="0"/>
          </a:p>
          <a:p>
            <a:r>
              <a:rPr lang="en-US" altLang="zh-CN" sz="2000" b="1" dirty="0"/>
              <a:t>a(2,3)=1;a(2,3)=6;a(2,5)=1;</a:t>
            </a:r>
            <a:endParaRPr lang="zh-CN" altLang="zh-CN" sz="2000" dirty="0"/>
          </a:p>
          <a:p>
            <a:r>
              <a:rPr lang="en-US" altLang="zh-CN" sz="2000" b="1" dirty="0"/>
              <a:t>a(3,4)=7;a(3,5)=5;a(3,6)=1;a(3,7)=2;</a:t>
            </a:r>
            <a:endParaRPr lang="zh-CN" altLang="zh-CN" sz="2000" dirty="0"/>
          </a:p>
          <a:p>
            <a:r>
              <a:rPr lang="en-US" altLang="zh-CN" sz="2000" b="1" dirty="0"/>
              <a:t>a(4,7)=9; a(5,6)=3;a(5,8)=2;a(5,9)=9;</a:t>
            </a:r>
            <a:endParaRPr lang="zh-CN" altLang="zh-CN" sz="2000" dirty="0"/>
          </a:p>
          <a:p>
            <a:r>
              <a:rPr lang="en-US" altLang="zh-CN" sz="2000" b="1" dirty="0"/>
              <a:t>a(6,7)=4;a(6,9)=6; a(7,9)=3;a(7,10)=1;</a:t>
            </a:r>
            <a:endParaRPr lang="zh-CN" altLang="zh-CN" sz="2000" dirty="0"/>
          </a:p>
          <a:p>
            <a:r>
              <a:rPr lang="en-US" altLang="zh-CN" sz="2000" b="1" dirty="0"/>
              <a:t>a(8,9)=7;a(8,11)=9; </a:t>
            </a:r>
            <a:endParaRPr lang="zh-CN" altLang="zh-CN" sz="2000" dirty="0"/>
          </a:p>
          <a:p>
            <a:r>
              <a:rPr lang="en-US" altLang="zh-CN" sz="2000" b="1" dirty="0"/>
              <a:t>a(9,10)=1;a(9,11)=2; a(10,11)=4;</a:t>
            </a:r>
            <a:endParaRPr lang="zh-CN" altLang="zh-CN" sz="2000" dirty="0"/>
          </a:p>
          <a:p>
            <a:r>
              <a:rPr lang="en-US" altLang="zh-CN" sz="2000" b="1" dirty="0"/>
              <a:t>s=</a:t>
            </a:r>
            <a:r>
              <a:rPr lang="en-US" altLang="zh-CN" sz="2000" b="1" dirty="0" err="1"/>
              <a:t>cellstr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strcat</a:t>
            </a:r>
            <a:r>
              <a:rPr lang="en-US" altLang="zh-CN" sz="2000" b="1" dirty="0"/>
              <a:t>('v',int2str([1:11]')));  %</a:t>
            </a:r>
            <a:r>
              <a:rPr lang="zh-CN" altLang="zh-CN" sz="2000" b="1" dirty="0"/>
              <a:t>顶点字符串</a:t>
            </a:r>
            <a:endParaRPr lang="zh-CN" altLang="zh-CN" sz="2000" dirty="0"/>
          </a:p>
          <a:p>
            <a:r>
              <a:rPr lang="en-US" altLang="zh-CN" sz="2000" b="1" dirty="0"/>
              <a:t>G=graph(</a:t>
            </a:r>
            <a:r>
              <a:rPr lang="en-US" altLang="zh-CN" sz="2000" b="1" dirty="0" err="1"/>
              <a:t>a,s,'Upper</a:t>
            </a:r>
            <a:r>
              <a:rPr lang="en-US" altLang="zh-CN" sz="2000" b="1" dirty="0"/>
              <a:t>');  %</a:t>
            </a:r>
            <a:r>
              <a:rPr lang="zh-CN" altLang="zh-CN" sz="2000" b="1" dirty="0"/>
              <a:t>利用邻接矩阵的上三角元素构造无向图</a:t>
            </a:r>
            <a:endParaRPr lang="zh-CN" altLang="zh-CN" sz="2000" dirty="0"/>
          </a:p>
          <a:p>
            <a:r>
              <a:rPr lang="en-US" altLang="zh-CN" sz="2000" b="1" dirty="0"/>
              <a:t>[</a:t>
            </a:r>
            <a:r>
              <a:rPr lang="en-US" altLang="zh-CN" sz="2000" b="1" dirty="0" err="1"/>
              <a:t>p,d</a:t>
            </a:r>
            <a:r>
              <a:rPr lang="en-US" altLang="zh-CN" sz="2000" b="1" dirty="0"/>
              <a:t>]=</a:t>
            </a:r>
            <a:r>
              <a:rPr lang="en-US" altLang="zh-CN" sz="2000" b="1" dirty="0" err="1"/>
              <a:t>shortestpath</a:t>
            </a:r>
            <a:r>
              <a:rPr lang="en-US" altLang="zh-CN" sz="2000" b="1" dirty="0"/>
              <a:t>(G,1,11) %</a:t>
            </a:r>
            <a:r>
              <a:rPr lang="zh-CN" altLang="zh-CN" sz="2000" b="1" dirty="0"/>
              <a:t>求最短路径和最短距离</a:t>
            </a:r>
            <a:endParaRPr lang="zh-CN" altLang="zh-CN" sz="2000" dirty="0"/>
          </a:p>
          <a:p>
            <a:r>
              <a:rPr lang="en-US" altLang="zh-CN" sz="2000" b="1" dirty="0"/>
              <a:t>h=plot(G,'</a:t>
            </a:r>
            <a:r>
              <a:rPr lang="en-US" altLang="zh-CN" sz="2000" b="1" dirty="0" err="1"/>
              <a:t>EdgeLabel</a:t>
            </a:r>
            <a:r>
              <a:rPr lang="en-US" altLang="zh-CN" sz="2000" b="1" dirty="0"/>
              <a:t>',</a:t>
            </a:r>
            <a:r>
              <a:rPr lang="en-US" altLang="zh-CN" sz="2000" b="1" dirty="0" err="1"/>
              <a:t>G.Edges.Weight</a:t>
            </a:r>
            <a:r>
              <a:rPr lang="en-US" altLang="zh-CN" sz="2000" b="1" dirty="0"/>
              <a:t>);  %</a:t>
            </a:r>
            <a:r>
              <a:rPr lang="zh-CN" altLang="zh-CN" sz="2000" b="1" dirty="0"/>
              <a:t>画无向图</a:t>
            </a:r>
            <a:endParaRPr lang="zh-CN" altLang="zh-CN" sz="2000" dirty="0"/>
          </a:p>
          <a:p>
            <a:r>
              <a:rPr lang="en-US" altLang="zh-CN" sz="2000" b="1" dirty="0"/>
              <a:t>highlight(h,p,'EdgeColor','r','LineWidth',2) %</a:t>
            </a:r>
            <a:r>
              <a:rPr lang="zh-CN" altLang="zh-CN" sz="2000" b="1" dirty="0"/>
              <a:t>最短路径加粗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7125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0602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861247"/>
              </p:ext>
            </p:extLst>
          </p:nvPr>
        </p:nvGraphicFramePr>
        <p:xfrm>
          <a:off x="531813" y="1432966"/>
          <a:ext cx="81534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393701" imgH="2916284" progId="Word.Document.12">
                  <p:embed/>
                </p:oleObj>
              </mc:Choice>
              <mc:Fallback>
                <p:oleObj name="Document" r:id="rId4" imgW="8393701" imgH="291628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432966"/>
                        <a:ext cx="81534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0FADC3C-2F1B-48AC-8778-888FED6B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52366"/>
            <a:ext cx="2895600" cy="21022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88D6D6-F30E-4EDD-B21D-2D12D5C735C5}"/>
              </a:ext>
            </a:extLst>
          </p:cNvPr>
          <p:cNvSpPr txBox="1"/>
          <p:nvPr/>
        </p:nvSpPr>
        <p:spPr>
          <a:xfrm>
            <a:off x="5322887" y="4557303"/>
            <a:ext cx="382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重复计算效率低</a:t>
            </a:r>
          </a:p>
        </p:txBody>
      </p:sp>
    </p:spTree>
    <p:extLst>
      <p:ext uri="{BB962C8B-B14F-4D97-AF65-F5344CB8AC3E}">
        <p14:creationId xmlns:p14="http://schemas.microsoft.com/office/powerpoint/2010/main" val="27059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488723"/>
            <a:ext cx="6706442" cy="2246745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所有顶点对之间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最短路的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Floyd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4865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980209"/>
              </p:ext>
            </p:extLst>
          </p:nvPr>
        </p:nvGraphicFramePr>
        <p:xfrm>
          <a:off x="531813" y="298767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98767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1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081403"/>
              </p:ext>
            </p:extLst>
          </p:nvPr>
        </p:nvGraphicFramePr>
        <p:xfrm>
          <a:off x="558800" y="622300"/>
          <a:ext cx="7861300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544467" progId="Word.Document.12">
                  <p:embed/>
                </p:oleObj>
              </mc:Choice>
              <mc:Fallback>
                <p:oleObj name="Document" r:id="rId2" imgW="8137732" imgH="35444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622300"/>
                        <a:ext cx="7861300" cy="341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52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2738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19798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27388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固定起点的最短路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02173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0923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021732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所有顶点对之间最短路的</a:t>
            </a:r>
            <a:r>
              <a:rPr lang="en-US" altLang="zh-CN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Floyd</a:t>
            </a: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2999AEC0-D1C7-4E81-8603-F1998FA1A5FB}"/>
              </a:ext>
            </a:extLst>
          </p:cNvPr>
          <p:cNvSpPr txBox="1"/>
          <p:nvPr/>
        </p:nvSpPr>
        <p:spPr bwMode="auto">
          <a:xfrm>
            <a:off x="3607670" y="441275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263B291-88DB-4378-B9E6-5AFEB7EE4873}"/>
              </a:ext>
            </a:extLst>
          </p:cNvPr>
          <p:cNvCxnSpPr/>
          <p:nvPr/>
        </p:nvCxnSpPr>
        <p:spPr>
          <a:xfrm>
            <a:off x="4486642" y="448335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05C7DA09-9CB1-43F1-A44B-439E0B24753E}"/>
              </a:ext>
            </a:extLst>
          </p:cNvPr>
          <p:cNvSpPr txBox="1"/>
          <p:nvPr/>
        </p:nvSpPr>
        <p:spPr bwMode="auto">
          <a:xfrm>
            <a:off x="4577910" y="441275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最短路应用范例</a:t>
            </a: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C2DB3785-5719-4563-95BB-B587587500B2}"/>
              </a:ext>
            </a:extLst>
          </p:cNvPr>
          <p:cNvSpPr txBox="1"/>
          <p:nvPr/>
        </p:nvSpPr>
        <p:spPr bwMode="auto">
          <a:xfrm>
            <a:off x="3612153" y="5358529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6AA8670-13C4-4208-A818-2BB566784A7B}"/>
              </a:ext>
            </a:extLst>
          </p:cNvPr>
          <p:cNvCxnSpPr/>
          <p:nvPr/>
        </p:nvCxnSpPr>
        <p:spPr>
          <a:xfrm>
            <a:off x="4491125" y="542913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B75006B8-A752-470A-9D78-A7DEAD4A13D2}"/>
              </a:ext>
            </a:extLst>
          </p:cNvPr>
          <p:cNvSpPr txBox="1"/>
          <p:nvPr/>
        </p:nvSpPr>
        <p:spPr bwMode="auto">
          <a:xfrm>
            <a:off x="4582393" y="5358529"/>
            <a:ext cx="445403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最短路问题的</a:t>
            </a:r>
            <a:r>
              <a:rPr lang="en-US" altLang="zh-CN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0-1</a:t>
            </a: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整数规划模型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928128"/>
              </p:ext>
            </p:extLst>
          </p:nvPr>
        </p:nvGraphicFramePr>
        <p:xfrm>
          <a:off x="533400" y="800100"/>
          <a:ext cx="80772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14859" imgH="4175171" progId="Word.Document.12">
                  <p:embed/>
                </p:oleObj>
              </mc:Choice>
              <mc:Fallback>
                <p:oleObj name="Document" r:id="rId2" imgW="8314859" imgH="41751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077200" cy="402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7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636254"/>
              </p:ext>
            </p:extLst>
          </p:nvPr>
        </p:nvGraphicFramePr>
        <p:xfrm>
          <a:off x="508000" y="1625600"/>
          <a:ext cx="81661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1661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求距离矩阵的算法</a:t>
            </a:r>
          </a:p>
        </p:txBody>
      </p:sp>
    </p:spTree>
    <p:extLst>
      <p:ext uri="{BB962C8B-B14F-4D97-AF65-F5344CB8AC3E}">
        <p14:creationId xmlns:p14="http://schemas.microsoft.com/office/powerpoint/2010/main" val="15429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1380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288984"/>
              </p:ext>
            </p:extLst>
          </p:nvPr>
        </p:nvGraphicFramePr>
        <p:xfrm>
          <a:off x="531813" y="26924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6924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96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275530"/>
              </p:ext>
            </p:extLst>
          </p:nvPr>
        </p:nvGraphicFramePr>
        <p:xfrm>
          <a:off x="508000" y="1625600"/>
          <a:ext cx="81280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700343" progId="Word.Document.12">
                  <p:embed/>
                </p:oleObj>
              </mc:Choice>
              <mc:Fallback>
                <p:oleObj name="Document" r:id="rId2" imgW="8137732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1280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建立路径矩阵的算法</a:t>
            </a:r>
          </a:p>
        </p:txBody>
      </p:sp>
    </p:spTree>
    <p:extLst>
      <p:ext uri="{BB962C8B-B14F-4D97-AF65-F5344CB8AC3E}">
        <p14:creationId xmlns:p14="http://schemas.microsoft.com/office/powerpoint/2010/main" val="28853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2145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110247"/>
              </p:ext>
            </p:extLst>
          </p:nvPr>
        </p:nvGraphicFramePr>
        <p:xfrm>
          <a:off x="531813" y="2679700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795381" progId="Word.Document.12">
                  <p:embed/>
                </p:oleObj>
              </mc:Choice>
              <mc:Fallback>
                <p:oleObj name="Document" r:id="rId4" imgW="8137732" imgH="379538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679700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823422"/>
              </p:ext>
            </p:extLst>
          </p:nvPr>
        </p:nvGraphicFramePr>
        <p:xfrm>
          <a:off x="508000" y="1625600"/>
          <a:ext cx="80010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700343" progId="Word.Document.12">
                  <p:embed/>
                </p:oleObj>
              </mc:Choice>
              <mc:Fallback>
                <p:oleObj name="Document" r:id="rId2" imgW="8137732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010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最短路的路径查找算法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4AFF3BB-B528-445F-84EC-8E2B1E461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079501"/>
              </p:ext>
            </p:extLst>
          </p:nvPr>
        </p:nvGraphicFramePr>
        <p:xfrm>
          <a:off x="508000" y="2260600"/>
          <a:ext cx="80010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700343" progId="Word.Document.12">
                  <p:embed/>
                </p:oleObj>
              </mc:Choice>
              <mc:Fallback>
                <p:oleObj name="Document" r:id="rId4" imgW="8137732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0" y="2260600"/>
                        <a:ext cx="80010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2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74870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417401"/>
              </p:ext>
            </p:extLst>
          </p:nvPr>
        </p:nvGraphicFramePr>
        <p:xfrm>
          <a:off x="531813" y="2206625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206625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9351D9B-0C29-4F47-BD33-975E347165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634853"/>
              </p:ext>
            </p:extLst>
          </p:nvPr>
        </p:nvGraphicFramePr>
        <p:xfrm>
          <a:off x="531813" y="3616325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813" y="3616325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5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5410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904308"/>
              </p:ext>
            </p:extLst>
          </p:nvPr>
        </p:nvGraphicFramePr>
        <p:xfrm>
          <a:off x="533400" y="22098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22098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FAC0868-861C-44F8-A7D2-29DCFC38B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421569"/>
              </p:ext>
            </p:extLst>
          </p:nvPr>
        </p:nvGraphicFramePr>
        <p:xfrm>
          <a:off x="531813" y="3611562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813" y="3611562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4BE2184-247E-485D-8950-53A307E26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279"/>
              </p:ext>
            </p:extLst>
          </p:nvPr>
        </p:nvGraphicFramePr>
        <p:xfrm>
          <a:off x="531813" y="53340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37732" imgH="2920963" progId="Word.Document.12">
                  <p:embed/>
                </p:oleObj>
              </mc:Choice>
              <mc:Fallback>
                <p:oleObj name="Document" r:id="rId8" imgW="8137732" imgH="29209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FAC0868-861C-44F8-A7D2-29DCFC38B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813" y="53340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2048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518681"/>
              </p:ext>
            </p:extLst>
          </p:nvPr>
        </p:nvGraphicFramePr>
        <p:xfrm>
          <a:off x="641350" y="2210594"/>
          <a:ext cx="7861300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620065" progId="Word.Document.12">
                  <p:embed/>
                </p:oleObj>
              </mc:Choice>
              <mc:Fallback>
                <p:oleObj name="Document" r:id="rId4" imgW="8137732" imgH="362006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210594"/>
                        <a:ext cx="7861300" cy="349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3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592567" y="571521"/>
            <a:ext cx="79588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clc</a:t>
            </a:r>
            <a:r>
              <a:rPr lang="en-US" altLang="zh-CN" sz="2400" b="1" dirty="0"/>
              <a:t>, clear, a = zeros(4);</a:t>
            </a:r>
            <a:endParaRPr lang="zh-CN" altLang="zh-CN" sz="2400" dirty="0"/>
          </a:p>
          <a:p>
            <a:r>
              <a:rPr lang="en-US" altLang="zh-CN" sz="2400" b="1" dirty="0"/>
              <a:t>a(1,[3,4])=[10,60];  %</a:t>
            </a:r>
            <a:r>
              <a:rPr lang="zh-CN" altLang="zh-CN" sz="2400" b="1" dirty="0"/>
              <a:t>输入邻接矩阵的上三角元素</a:t>
            </a:r>
            <a:endParaRPr lang="zh-CN" altLang="zh-CN" sz="2400" dirty="0"/>
          </a:p>
          <a:p>
            <a:r>
              <a:rPr lang="en-US" altLang="zh-CN" sz="2400" b="1" dirty="0"/>
              <a:t>a(2,[3,4])=[5,20]; a(3,4)=1;</a:t>
            </a:r>
            <a:endParaRPr lang="zh-CN" altLang="zh-CN" sz="2400" dirty="0"/>
          </a:p>
          <a:p>
            <a:r>
              <a:rPr lang="en-US" altLang="zh-CN" sz="2400" b="1" dirty="0"/>
              <a:t>n=length(a); b=</a:t>
            </a:r>
            <a:r>
              <a:rPr lang="en-US" altLang="zh-CN" sz="2400" b="1" dirty="0" err="1"/>
              <a:t>a+a</a:t>
            </a:r>
            <a:r>
              <a:rPr lang="en-US" altLang="zh-CN" sz="2400" b="1" dirty="0"/>
              <a:t>';  %</a:t>
            </a:r>
            <a:r>
              <a:rPr lang="zh-CN" altLang="zh-CN" sz="2400" b="1" dirty="0"/>
              <a:t>构造完整的邻接矩阵</a:t>
            </a:r>
            <a:endParaRPr lang="zh-CN" altLang="zh-CN" sz="2400" dirty="0"/>
          </a:p>
          <a:p>
            <a:r>
              <a:rPr lang="en-US" altLang="zh-CN" sz="2400" b="1" dirty="0"/>
              <a:t>b(b==0)=inf; %</a:t>
            </a:r>
            <a:r>
              <a:rPr lang="zh-CN" altLang="zh-CN" sz="2400" b="1" dirty="0"/>
              <a:t>把零元素换成</a:t>
            </a:r>
            <a:r>
              <a:rPr lang="en-US" altLang="zh-CN" sz="2400" b="1" dirty="0"/>
              <a:t>inf</a:t>
            </a:r>
            <a:endParaRPr lang="zh-CN" altLang="zh-CN" sz="2400" dirty="0"/>
          </a:p>
          <a:p>
            <a:r>
              <a:rPr lang="en-US" altLang="zh-CN" sz="2400" b="1" dirty="0"/>
              <a:t>b(1:n+1:end)=0; %</a:t>
            </a:r>
            <a:r>
              <a:rPr lang="zh-CN" altLang="zh-CN" sz="2400" b="1" dirty="0"/>
              <a:t>把对角线元素换成</a:t>
            </a:r>
            <a:r>
              <a:rPr lang="en-US" altLang="zh-CN" sz="2400" b="1" dirty="0"/>
              <a:t>0</a:t>
            </a:r>
            <a:endParaRPr lang="zh-CN" altLang="zh-CN" sz="2400" dirty="0"/>
          </a:p>
          <a:p>
            <a:r>
              <a:rPr lang="en-US" altLang="zh-CN" sz="2400" b="1" dirty="0"/>
              <a:t>for k=1:n</a:t>
            </a:r>
            <a:endParaRPr lang="zh-CN" altLang="zh-CN" sz="2400" dirty="0"/>
          </a:p>
          <a:p>
            <a:r>
              <a:rPr lang="en-US" altLang="zh-CN" sz="2400" b="1" dirty="0"/>
              <a:t>    for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=1:n</a:t>
            </a:r>
            <a:endParaRPr lang="zh-CN" altLang="zh-CN" sz="2400" dirty="0"/>
          </a:p>
          <a:p>
            <a:r>
              <a:rPr lang="en-US" altLang="zh-CN" sz="2400" b="1" dirty="0"/>
              <a:t>        for j=1:n</a:t>
            </a:r>
            <a:endParaRPr lang="zh-CN" altLang="zh-CN" sz="2400" dirty="0"/>
          </a:p>
          <a:p>
            <a:r>
              <a:rPr lang="en-US" altLang="zh-CN" sz="2400" b="1" dirty="0"/>
              <a:t>            if b(</a:t>
            </a:r>
            <a:r>
              <a:rPr lang="en-US" altLang="zh-CN" sz="2400" b="1" dirty="0" err="1"/>
              <a:t>i,k</a:t>
            </a:r>
            <a:r>
              <a:rPr lang="en-US" altLang="zh-CN" sz="2400" b="1" dirty="0"/>
              <a:t>)+b(</a:t>
            </a:r>
            <a:r>
              <a:rPr lang="en-US" altLang="zh-CN" sz="2400" b="1" dirty="0" err="1"/>
              <a:t>k,j</a:t>
            </a:r>
            <a:r>
              <a:rPr lang="en-US" altLang="zh-CN" sz="2400" b="1" dirty="0"/>
              <a:t>)&lt;b(</a:t>
            </a:r>
            <a:r>
              <a:rPr lang="en-US" altLang="zh-CN" sz="2400" b="1" dirty="0" err="1"/>
              <a:t>i,j</a:t>
            </a:r>
            <a:r>
              <a:rPr lang="en-US" altLang="zh-CN" sz="2400" b="1" dirty="0"/>
              <a:t>)</a:t>
            </a:r>
            <a:endParaRPr lang="zh-CN" altLang="zh-CN" sz="2400" dirty="0"/>
          </a:p>
          <a:p>
            <a:r>
              <a:rPr lang="en-US" altLang="zh-CN" sz="2400" b="1" dirty="0"/>
              <a:t>                b(</a:t>
            </a:r>
            <a:r>
              <a:rPr lang="en-US" altLang="zh-CN" sz="2400" b="1" dirty="0" err="1"/>
              <a:t>i,j</a:t>
            </a:r>
            <a:r>
              <a:rPr lang="en-US" altLang="zh-CN" sz="2400" b="1" dirty="0"/>
              <a:t>)=b(</a:t>
            </a:r>
            <a:r>
              <a:rPr lang="en-US" altLang="zh-CN" sz="2400" b="1" dirty="0" err="1"/>
              <a:t>i,k</a:t>
            </a:r>
            <a:r>
              <a:rPr lang="en-US" altLang="zh-CN" sz="2400" b="1" dirty="0"/>
              <a:t>)+b(</a:t>
            </a:r>
            <a:r>
              <a:rPr lang="en-US" altLang="zh-CN" sz="2400" b="1" dirty="0" err="1"/>
              <a:t>k,j</a:t>
            </a:r>
            <a:r>
              <a:rPr lang="en-US" altLang="zh-CN" sz="2400" b="1" dirty="0"/>
              <a:t>);</a:t>
            </a:r>
            <a:endParaRPr lang="zh-CN" altLang="zh-CN" sz="2400" dirty="0"/>
          </a:p>
          <a:p>
            <a:r>
              <a:rPr lang="en-US" altLang="zh-CN" sz="2400" b="1" dirty="0"/>
              <a:t>            end</a:t>
            </a:r>
            <a:endParaRPr lang="zh-CN" altLang="zh-CN" sz="2400" dirty="0"/>
          </a:p>
          <a:p>
            <a:r>
              <a:rPr lang="en-US" altLang="zh-CN" sz="2400" b="1" dirty="0"/>
              <a:t>        end</a:t>
            </a:r>
            <a:endParaRPr lang="zh-CN" altLang="zh-CN" sz="2400" dirty="0"/>
          </a:p>
          <a:p>
            <a:r>
              <a:rPr lang="en-US" altLang="zh-CN" sz="2400" b="1" dirty="0"/>
              <a:t>    end</a:t>
            </a:r>
            <a:endParaRPr lang="zh-CN" altLang="zh-CN" sz="2400" dirty="0"/>
          </a:p>
          <a:p>
            <a:r>
              <a:rPr lang="en-US" altLang="zh-CN" sz="2400" b="1" dirty="0"/>
              <a:t>end</a:t>
            </a:r>
            <a:endParaRPr lang="zh-CN" altLang="zh-CN" sz="2400" dirty="0"/>
          </a:p>
          <a:p>
            <a:r>
              <a:rPr lang="en-US" altLang="zh-CN" sz="2400" b="1" dirty="0"/>
              <a:t>b  %</a:t>
            </a:r>
            <a:r>
              <a:rPr lang="zh-CN" altLang="zh-CN" sz="2400" b="1" dirty="0"/>
              <a:t>显示两两顶点之间的最短距离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379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77532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固定起点的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最短路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7170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68E12A9-BC5F-4D84-9160-6BBE064AFB6A}"/>
              </a:ext>
            </a:extLst>
          </p:cNvPr>
          <p:cNvSpPr txBox="1"/>
          <p:nvPr/>
        </p:nvSpPr>
        <p:spPr>
          <a:xfrm>
            <a:off x="1183640" y="2008862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a = zeros(4);</a:t>
            </a:r>
            <a:endParaRPr lang="zh-CN" altLang="zh-CN" sz="2800" dirty="0"/>
          </a:p>
          <a:p>
            <a:r>
              <a:rPr lang="en-US" altLang="zh-CN" sz="2800" b="1" dirty="0"/>
              <a:t>a(1,[3,4])=[10,60];</a:t>
            </a:r>
            <a:endParaRPr lang="zh-CN" altLang="zh-CN" sz="2800" dirty="0"/>
          </a:p>
          <a:p>
            <a:r>
              <a:rPr lang="en-US" altLang="zh-CN" sz="2800" b="1" dirty="0"/>
              <a:t>a(2,[3,4])=[5,20]; a(3,4)=1;</a:t>
            </a:r>
            <a:endParaRPr lang="zh-CN" altLang="zh-CN" sz="2800" dirty="0"/>
          </a:p>
          <a:p>
            <a:r>
              <a:rPr lang="en-US" altLang="zh-CN" sz="2800" b="1" dirty="0"/>
              <a:t>G = graph(</a:t>
            </a:r>
            <a:r>
              <a:rPr lang="en-US" altLang="zh-CN" sz="2800" b="1" dirty="0" err="1"/>
              <a:t>a,'upper</a:t>
            </a:r>
            <a:r>
              <a:rPr lang="en-US" altLang="zh-CN" sz="2800" b="1" dirty="0"/>
              <a:t>');</a:t>
            </a:r>
            <a:endParaRPr lang="zh-CN" altLang="zh-CN" sz="2800" dirty="0"/>
          </a:p>
          <a:p>
            <a:r>
              <a:rPr lang="en-US" altLang="zh-CN" sz="2800" b="1" dirty="0"/>
              <a:t>d = distances(</a:t>
            </a:r>
            <a:r>
              <a:rPr lang="en-US" altLang="zh-CN" sz="2800" b="1" dirty="0" err="1"/>
              <a:t>G,'Method','positive</a:t>
            </a:r>
            <a:r>
              <a:rPr lang="en-US" altLang="zh-CN" sz="2800" b="1" dirty="0"/>
              <a:t>')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1544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最短路应用范例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389003"/>
              </p:ext>
            </p:extLst>
          </p:nvPr>
        </p:nvGraphicFramePr>
        <p:xfrm>
          <a:off x="533400" y="800100"/>
          <a:ext cx="78613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25697" progId="Word.Document.12">
                  <p:embed/>
                </p:oleObj>
              </mc:Choice>
              <mc:Fallback>
                <p:oleObj name="Document" r:id="rId2" imgW="8137732" imgH="3925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5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616312"/>
              </p:ext>
            </p:extLst>
          </p:nvPr>
        </p:nvGraphicFramePr>
        <p:xfrm>
          <a:off x="622300" y="736600"/>
          <a:ext cx="788670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36600"/>
                        <a:ext cx="788670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95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89299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1683" progId="Word.Document.12">
                  <p:embed/>
                </p:oleObj>
              </mc:Choice>
              <mc:Fallback>
                <p:oleObj name="Document" r:id="rId2" imgW="8137732" imgH="29216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3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0711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050294"/>
              </p:ext>
            </p:extLst>
          </p:nvPr>
        </p:nvGraphicFramePr>
        <p:xfrm>
          <a:off x="531813" y="1574800"/>
          <a:ext cx="78613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71722" progId="Word.Document.12">
                  <p:embed/>
                </p:oleObj>
              </mc:Choice>
              <mc:Fallback>
                <p:oleObj name="Document" r:id="rId4" imgW="8137732" imgH="297172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574800"/>
                        <a:ext cx="78613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96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708805"/>
              </p:ext>
            </p:extLst>
          </p:nvPr>
        </p:nvGraphicFramePr>
        <p:xfrm>
          <a:off x="533400" y="800100"/>
          <a:ext cx="78613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93451" imgH="4794354" progId="Word.Document.12">
                  <p:embed/>
                </p:oleObj>
              </mc:Choice>
              <mc:Fallback>
                <p:oleObj name="Document" r:id="rId2" imgW="8093451" imgH="47943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6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00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199329"/>
              </p:ext>
            </p:extLst>
          </p:nvPr>
        </p:nvGraphicFramePr>
        <p:xfrm>
          <a:off x="531813" y="2210594"/>
          <a:ext cx="78613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210594"/>
                        <a:ext cx="78613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6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563216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359180" progId="Word.Document.12">
                  <p:embed/>
                </p:oleObj>
              </mc:Choice>
              <mc:Fallback>
                <p:oleObj name="Document" r:id="rId2" imgW="8137732" imgH="53591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0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78735" y="582067"/>
            <a:ext cx="74075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</a:t>
            </a:r>
            <a:endParaRPr lang="zh-CN" altLang="zh-CN" sz="2800" dirty="0"/>
          </a:p>
          <a:p>
            <a:r>
              <a:rPr lang="en-US" altLang="zh-CN" sz="2800" b="1" dirty="0"/>
              <a:t>a=zeros(6); %</a:t>
            </a:r>
            <a:r>
              <a:rPr lang="zh-CN" altLang="zh-CN" sz="2800" b="1" dirty="0"/>
              <a:t>邻接矩阵初始化</a:t>
            </a:r>
            <a:endParaRPr lang="zh-CN" altLang="zh-CN" sz="2800" dirty="0"/>
          </a:p>
          <a:p>
            <a:r>
              <a:rPr lang="en-US" altLang="zh-CN" sz="2800" b="1" dirty="0"/>
              <a:t>a(1,[2:6])=[15 20 27 37 54];</a:t>
            </a:r>
            <a:endParaRPr lang="zh-CN" altLang="zh-CN" sz="2800" dirty="0"/>
          </a:p>
          <a:p>
            <a:r>
              <a:rPr lang="en-US" altLang="zh-CN" sz="2800" b="1" dirty="0"/>
              <a:t>a(2,[3:6])=[15 20 27 37];</a:t>
            </a:r>
            <a:endParaRPr lang="zh-CN" altLang="zh-CN" sz="2800" dirty="0"/>
          </a:p>
          <a:p>
            <a:r>
              <a:rPr lang="en-US" altLang="zh-CN" sz="2800" b="1" dirty="0"/>
              <a:t>a(3,[4:6])=[16 21 28];</a:t>
            </a:r>
            <a:endParaRPr lang="zh-CN" altLang="zh-CN" sz="2800" dirty="0"/>
          </a:p>
          <a:p>
            <a:r>
              <a:rPr lang="en-US" altLang="zh-CN" sz="2800" b="1" dirty="0"/>
              <a:t>a(4,[5,6])=[16 21]; a(5,6)=17;  %</a:t>
            </a:r>
            <a:r>
              <a:rPr lang="zh-CN" altLang="zh-CN" sz="2800" b="1" dirty="0"/>
              <a:t>输入有向图的邻接矩阵</a:t>
            </a:r>
            <a:endParaRPr lang="zh-CN" altLang="zh-CN" sz="2800" dirty="0"/>
          </a:p>
          <a:p>
            <a:r>
              <a:rPr lang="en-US" altLang="zh-CN" sz="2800" b="1" dirty="0"/>
              <a:t>s=</a:t>
            </a:r>
            <a:r>
              <a:rPr lang="en-US" altLang="zh-CN" sz="2800" b="1" dirty="0" err="1"/>
              <a:t>cellstr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strcat</a:t>
            </a:r>
            <a:r>
              <a:rPr lang="en-US" altLang="zh-CN" sz="2800" b="1" dirty="0"/>
              <a:t>('v',int2str([1:6]')));</a:t>
            </a:r>
            <a:endParaRPr lang="zh-CN" altLang="zh-CN" sz="2800" dirty="0"/>
          </a:p>
          <a:p>
            <a:r>
              <a:rPr lang="en-US" altLang="zh-CN" sz="2800" b="1" dirty="0"/>
              <a:t>G=digraph(</a:t>
            </a:r>
            <a:r>
              <a:rPr lang="en-US" altLang="zh-CN" sz="2800" b="1" dirty="0" err="1"/>
              <a:t>a,s</a:t>
            </a:r>
            <a:r>
              <a:rPr lang="en-US" altLang="zh-CN" sz="2800" b="1" dirty="0"/>
              <a:t>);  %</a:t>
            </a:r>
            <a:r>
              <a:rPr lang="zh-CN" altLang="zh-CN" sz="2800" b="1" dirty="0"/>
              <a:t>构造赋权有向图</a:t>
            </a:r>
            <a:endParaRPr lang="zh-CN" altLang="zh-CN" sz="2800" dirty="0"/>
          </a:p>
          <a:p>
            <a:r>
              <a:rPr lang="en-US" altLang="zh-CN" sz="2800" b="1" dirty="0"/>
              <a:t>p=plot(G,'Layout','force','EdgeColor','k','NodeFontSize',12);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path,d,edge</a:t>
            </a:r>
            <a:r>
              <a:rPr lang="en-US" altLang="zh-CN" sz="2800" b="1" dirty="0"/>
              <a:t>]=</a:t>
            </a:r>
            <a:r>
              <a:rPr lang="en-US" altLang="zh-CN" sz="2800" b="1" dirty="0" err="1"/>
              <a:t>shortestpath</a:t>
            </a:r>
            <a:r>
              <a:rPr lang="en-US" altLang="zh-CN" sz="2800" b="1" dirty="0"/>
              <a:t>(G,1,6)  </a:t>
            </a:r>
            <a:endParaRPr lang="zh-CN" altLang="zh-CN" sz="2800" dirty="0"/>
          </a:p>
          <a:p>
            <a:r>
              <a:rPr lang="en-US" altLang="zh-CN" sz="2800" b="1" dirty="0"/>
              <a:t>highlight(</a:t>
            </a:r>
            <a:r>
              <a:rPr lang="en-US" altLang="zh-CN" sz="2800" b="1" dirty="0" err="1"/>
              <a:t>p,'Edges',edge</a:t>
            </a:r>
            <a:r>
              <a:rPr lang="en-US" altLang="zh-CN" sz="2800" b="1" dirty="0"/>
              <a:t>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601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975695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84885"/>
              </p:ext>
            </p:extLst>
          </p:nvPr>
        </p:nvGraphicFramePr>
        <p:xfrm>
          <a:off x="651669" y="2212181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669" y="2212181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0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1636"/>
              </p:ext>
            </p:extLst>
          </p:nvPr>
        </p:nvGraphicFramePr>
        <p:xfrm>
          <a:off x="558800" y="812800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403711" progId="Word.Document.12">
                  <p:embed/>
                </p:oleObj>
              </mc:Choice>
              <mc:Fallback>
                <p:oleObj name="Document" r:id="rId2" imgW="8137732" imgH="34037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812800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1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45035"/>
              </p:ext>
            </p:extLst>
          </p:nvPr>
        </p:nvGraphicFramePr>
        <p:xfrm>
          <a:off x="641350" y="577850"/>
          <a:ext cx="7861300" cy="570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907805" progId="Word.Document.12">
                  <p:embed/>
                </p:oleObj>
              </mc:Choice>
              <mc:Fallback>
                <p:oleObj name="Document" r:id="rId2" imgW="8137732" imgH="59078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77850"/>
                        <a:ext cx="7861300" cy="570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0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94996"/>
              </p:ext>
            </p:extLst>
          </p:nvPr>
        </p:nvGraphicFramePr>
        <p:xfrm>
          <a:off x="533400" y="800100"/>
          <a:ext cx="80899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28179" imgH="4151051" progId="Word.Document.12">
                  <p:embed/>
                </p:oleObj>
              </mc:Choice>
              <mc:Fallback>
                <p:oleObj name="Document" r:id="rId2" imgW="8328179" imgH="41510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0899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604616"/>
              </p:ext>
            </p:extLst>
          </p:nvPr>
        </p:nvGraphicFramePr>
        <p:xfrm>
          <a:off x="533400" y="4330700"/>
          <a:ext cx="81534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393701" imgH="2916284" progId="Word.Document.12">
                  <p:embed/>
                </p:oleObj>
              </mc:Choice>
              <mc:Fallback>
                <p:oleObj name="Document" r:id="rId4" imgW="8393701" imgH="291628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4330700"/>
                        <a:ext cx="81534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3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027589"/>
              </p:ext>
            </p:extLst>
          </p:nvPr>
        </p:nvGraphicFramePr>
        <p:xfrm>
          <a:off x="533400" y="800100"/>
          <a:ext cx="78613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25876" progId="Word.Document.12">
                  <p:embed/>
                </p:oleObj>
              </mc:Choice>
              <mc:Fallback>
                <p:oleObj name="Document" r:id="rId2" imgW="8137732" imgH="32258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464397"/>
              </p:ext>
            </p:extLst>
          </p:nvPr>
        </p:nvGraphicFramePr>
        <p:xfrm>
          <a:off x="533400" y="40386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40386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1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43367" y="1012954"/>
            <a:ext cx="82847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</a:t>
            </a:r>
            <a:endParaRPr lang="zh-CN" altLang="zh-CN" sz="2800" dirty="0"/>
          </a:p>
          <a:p>
            <a:r>
              <a:rPr lang="en-US" altLang="zh-CN" sz="2800" b="1" dirty="0"/>
              <a:t>a=zeros(6); a(1,[2 5])=[20 15];</a:t>
            </a:r>
            <a:endParaRPr lang="zh-CN" altLang="zh-CN" sz="2800" dirty="0"/>
          </a:p>
          <a:p>
            <a:r>
              <a:rPr lang="en-US" altLang="zh-CN" sz="2800" b="1" dirty="0"/>
              <a:t>a(2,[3:5])=[20 60 25];</a:t>
            </a:r>
            <a:endParaRPr lang="zh-CN" altLang="zh-CN" sz="2800" dirty="0"/>
          </a:p>
          <a:p>
            <a:r>
              <a:rPr lang="en-US" altLang="zh-CN" sz="2800" b="1" dirty="0"/>
              <a:t>a(3,[4 5])=[30 18]; a(5,6)=15;</a:t>
            </a:r>
            <a:endParaRPr lang="zh-CN" altLang="zh-CN" sz="2800" dirty="0"/>
          </a:p>
          <a:p>
            <a:r>
              <a:rPr lang="en-US" altLang="zh-CN" sz="2800" b="1" dirty="0"/>
              <a:t>s=</a:t>
            </a:r>
            <a:r>
              <a:rPr lang="en-US" altLang="zh-CN" sz="2800" b="1" dirty="0" err="1"/>
              <a:t>cellstr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strcat</a:t>
            </a:r>
            <a:r>
              <a:rPr lang="en-US" altLang="zh-CN" sz="2800" b="1" dirty="0"/>
              <a:t>('v',int2str([1:6]')));</a:t>
            </a:r>
            <a:endParaRPr lang="zh-CN" altLang="zh-CN" sz="2800" dirty="0"/>
          </a:p>
          <a:p>
            <a:r>
              <a:rPr lang="en-US" altLang="zh-CN" sz="2800" b="1" dirty="0"/>
              <a:t>G=graph(</a:t>
            </a:r>
            <a:r>
              <a:rPr lang="en-US" altLang="zh-CN" sz="2800" b="1" dirty="0" err="1"/>
              <a:t>a,s,'upper</a:t>
            </a:r>
            <a:r>
              <a:rPr lang="en-US" altLang="zh-CN" sz="2800" b="1" dirty="0"/>
              <a:t>'); d=distances(G)</a:t>
            </a:r>
            <a:endParaRPr lang="zh-CN" altLang="zh-CN" sz="2800" dirty="0"/>
          </a:p>
          <a:p>
            <a:r>
              <a:rPr lang="en-US" altLang="zh-CN" sz="2800" b="1" dirty="0"/>
              <a:t>plot(G,'</a:t>
            </a:r>
            <a:r>
              <a:rPr lang="en-US" altLang="zh-CN" sz="2800" b="1" dirty="0" err="1"/>
              <a:t>EdgeLabel</a:t>
            </a:r>
            <a:r>
              <a:rPr lang="en-US" altLang="zh-CN" sz="2800" b="1" dirty="0"/>
              <a:t>',</a:t>
            </a:r>
            <a:r>
              <a:rPr lang="en-US" altLang="zh-CN" sz="2800" b="1" dirty="0" err="1"/>
              <a:t>G.Edges.Weight,'Layout','force</a:t>
            </a:r>
            <a:r>
              <a:rPr lang="en-US" altLang="zh-CN" sz="2800" b="1" dirty="0"/>
              <a:t>')</a:t>
            </a:r>
            <a:endParaRPr lang="zh-CN" altLang="zh-CN" sz="2800" dirty="0"/>
          </a:p>
          <a:p>
            <a:r>
              <a:rPr lang="en-US" altLang="zh-CN" sz="2800" b="1" dirty="0"/>
              <a:t>d1=max(d,[],2)  %</a:t>
            </a:r>
            <a:r>
              <a:rPr lang="zh-CN" altLang="zh-CN" sz="2800" b="1" dirty="0"/>
              <a:t>逐行求最大值</a:t>
            </a:r>
            <a:endParaRPr lang="zh-CN" altLang="zh-CN" sz="2800" dirty="0"/>
          </a:p>
          <a:p>
            <a:r>
              <a:rPr lang="en-US" altLang="zh-CN" sz="2800" b="1" dirty="0"/>
              <a:t>[d2,ind]=min(d1) %</a:t>
            </a:r>
            <a:r>
              <a:rPr lang="zh-CN" altLang="zh-CN" sz="2800" b="1" dirty="0"/>
              <a:t>求向量的最小值</a:t>
            </a:r>
            <a:r>
              <a:rPr lang="en-US" altLang="zh-CN" sz="2800" b="1" dirty="0"/>
              <a:t>,</a:t>
            </a:r>
            <a:r>
              <a:rPr lang="zh-CN" altLang="zh-CN" sz="2800" b="1" dirty="0"/>
              <a:t>及最小值的地址</a:t>
            </a:r>
            <a:endParaRPr lang="zh-CN" altLang="zh-CN" sz="2800" dirty="0"/>
          </a:p>
          <a:p>
            <a:r>
              <a:rPr lang="en-US" altLang="zh-CN" sz="2800" b="1" dirty="0"/>
              <a:t>v=find(d(</a:t>
            </a:r>
            <a:r>
              <a:rPr lang="en-US" altLang="zh-CN" sz="2800" b="1" dirty="0" err="1"/>
              <a:t>ind</a:t>
            </a:r>
            <a:r>
              <a:rPr lang="en-US" altLang="zh-CN" sz="2800" b="1" dirty="0"/>
              <a:t>,:)==d2)  %</a:t>
            </a:r>
            <a:r>
              <a:rPr lang="zh-CN" altLang="zh-CN" sz="2800" b="1" dirty="0"/>
              <a:t>求向量中取值为</a:t>
            </a:r>
            <a:r>
              <a:rPr lang="en-US" altLang="zh-CN" sz="2800" b="1" dirty="0"/>
              <a:t>d2</a:t>
            </a:r>
            <a:r>
              <a:rPr lang="zh-CN" altLang="zh-CN" sz="2800" b="1" dirty="0"/>
              <a:t>的地址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2415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936691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最短路问题的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0-1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整数规划模型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02813"/>
              </p:ext>
            </p:extLst>
          </p:nvPr>
        </p:nvGraphicFramePr>
        <p:xfrm>
          <a:off x="531813" y="804863"/>
          <a:ext cx="7861300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194970" progId="Word.Document.12">
                  <p:embed/>
                </p:oleObj>
              </mc:Choice>
              <mc:Fallback>
                <p:oleObj name="Document" r:id="rId2" imgW="8137732" imgH="41949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5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32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22220"/>
              </p:ext>
            </p:extLst>
          </p:nvPr>
        </p:nvGraphicFramePr>
        <p:xfrm>
          <a:off x="531813" y="804863"/>
          <a:ext cx="78613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05356" progId="Word.Document.12">
                  <p:embed/>
                </p:oleObj>
              </mc:Choice>
              <mc:Fallback>
                <p:oleObj name="Document" r:id="rId2" imgW="8137732" imgH="32053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1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181533"/>
              </p:ext>
            </p:extLst>
          </p:nvPr>
        </p:nvGraphicFramePr>
        <p:xfrm>
          <a:off x="641350" y="791416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862806" progId="Word.Document.12">
                  <p:embed/>
                </p:oleObj>
              </mc:Choice>
              <mc:Fallback>
                <p:oleObj name="Document" r:id="rId2" imgW="8137732" imgH="58628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91416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47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288100"/>
              </p:ext>
            </p:extLst>
          </p:nvPr>
        </p:nvGraphicFramePr>
        <p:xfrm>
          <a:off x="531813" y="804863"/>
          <a:ext cx="78613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909965" progId="Word.Document.12">
                  <p:embed/>
                </p:oleObj>
              </mc:Choice>
              <mc:Fallback>
                <p:oleObj name="Document" r:id="rId2" imgW="8137732" imgH="59099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4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530419"/>
              </p:ext>
            </p:extLst>
          </p:nvPr>
        </p:nvGraphicFramePr>
        <p:xfrm>
          <a:off x="430212" y="1979139"/>
          <a:ext cx="828357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2705" imgH="3316593" progId="Word.Document.12">
                  <p:embed/>
                </p:oleObj>
              </mc:Choice>
              <mc:Fallback>
                <p:oleObj name="Document" r:id="rId2" imgW="8492705" imgH="33165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0212" y="1979139"/>
                        <a:ext cx="8283575" cy="322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FC3531E-3E6D-4E1A-94F4-65173B472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762633"/>
              </p:ext>
            </p:extLst>
          </p:nvPr>
        </p:nvGraphicFramePr>
        <p:xfrm>
          <a:off x="490537" y="780577"/>
          <a:ext cx="8277225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640318" imgH="2928473" progId="Word.Document.12">
                  <p:embed/>
                </p:oleObj>
              </mc:Choice>
              <mc:Fallback>
                <p:oleObj name="Document" r:id="rId4" imgW="8640318" imgH="29284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CD75ECC-D70E-4DF3-B939-C5F634A708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7" y="780577"/>
                        <a:ext cx="8277225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362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23579"/>
              </p:ext>
            </p:extLst>
          </p:nvPr>
        </p:nvGraphicFramePr>
        <p:xfrm>
          <a:off x="531813" y="804863"/>
          <a:ext cx="7861300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194970" progId="Word.Document.12">
                  <p:embed/>
                </p:oleObj>
              </mc:Choice>
              <mc:Fallback>
                <p:oleObj name="Document" r:id="rId2" imgW="8137732" imgH="41949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5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43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39211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8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935733"/>
              </p:ext>
            </p:extLst>
          </p:nvPr>
        </p:nvGraphicFramePr>
        <p:xfrm>
          <a:off x="545260" y="688975"/>
          <a:ext cx="78613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6380473" progId="Word.Document.12">
                  <p:embed/>
                </p:oleObj>
              </mc:Choice>
              <mc:Fallback>
                <p:oleObj name="Document" r:id="rId2" imgW="8137732" imgH="63804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88975"/>
                        <a:ext cx="7861300" cy="616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1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7444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06910" y="508768"/>
            <a:ext cx="82412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/>
              <a:t>clc</a:t>
            </a:r>
            <a:r>
              <a:rPr lang="en-US" altLang="zh-CN" sz="2200" b="1" dirty="0"/>
              <a:t>, clear, a = zeros(6);</a:t>
            </a:r>
            <a:endParaRPr lang="zh-CN" altLang="zh-CN" sz="2200" dirty="0"/>
          </a:p>
          <a:p>
            <a:r>
              <a:rPr lang="en-US" altLang="zh-CN" sz="2200" b="1" dirty="0"/>
              <a:t>a(1,[2,5])=[18,15]; a(2,[3:5])=[20,60,12];</a:t>
            </a:r>
            <a:endParaRPr lang="zh-CN" altLang="zh-CN" sz="2200" dirty="0"/>
          </a:p>
          <a:p>
            <a:r>
              <a:rPr lang="en-US" altLang="zh-CN" sz="2200" b="1" dirty="0"/>
              <a:t>a(3,[4,5])=[30,18]; a(4,6)=10; a(5,6)=15;</a:t>
            </a:r>
            <a:endParaRPr lang="zh-CN" altLang="zh-CN" sz="2200" dirty="0"/>
          </a:p>
          <a:p>
            <a:r>
              <a:rPr lang="en-US" altLang="zh-CN" sz="2200" b="1" dirty="0"/>
              <a:t>b = </a:t>
            </a:r>
            <a:r>
              <a:rPr lang="en-US" altLang="zh-CN" sz="2200" b="1" dirty="0" err="1"/>
              <a:t>a+a</a:t>
            </a:r>
            <a:r>
              <a:rPr lang="en-US" altLang="zh-CN" sz="2200" b="1" dirty="0"/>
              <a:t>';  %</a:t>
            </a:r>
            <a:r>
              <a:rPr lang="zh-CN" altLang="zh-CN" sz="2200" b="1" dirty="0"/>
              <a:t>输入完整的邻接矩阵</a:t>
            </a:r>
            <a:endParaRPr lang="zh-CN" altLang="zh-CN" sz="2200" dirty="0"/>
          </a:p>
          <a:p>
            <a:r>
              <a:rPr lang="en-US" altLang="zh-CN" sz="2200" b="1" dirty="0"/>
              <a:t>b(b==0)=1000000;  %</a:t>
            </a:r>
            <a:r>
              <a:rPr lang="zh-CN" altLang="zh-CN" sz="2200" b="1" dirty="0"/>
              <a:t>这里</a:t>
            </a:r>
            <a:r>
              <a:rPr lang="en-US" altLang="zh-CN" sz="2200" b="1" dirty="0"/>
              <a:t>1000000</a:t>
            </a:r>
            <a:r>
              <a:rPr lang="zh-CN" altLang="zh-CN" sz="2200" b="1" dirty="0"/>
              <a:t>表示充分大的正实数</a:t>
            </a:r>
            <a:endParaRPr lang="zh-CN" altLang="zh-CN" sz="2200" dirty="0"/>
          </a:p>
          <a:p>
            <a:r>
              <a:rPr lang="en-US" altLang="zh-CN" sz="2200" b="1" dirty="0"/>
              <a:t>prob = </a:t>
            </a:r>
            <a:r>
              <a:rPr lang="en-US" altLang="zh-CN" sz="2200" b="1" dirty="0" err="1"/>
              <a:t>optimproblem</a:t>
            </a:r>
            <a:r>
              <a:rPr lang="en-US" altLang="zh-CN" sz="2200" b="1" dirty="0"/>
              <a:t>;</a:t>
            </a:r>
            <a:endParaRPr lang="zh-CN" altLang="zh-CN" sz="2200" dirty="0"/>
          </a:p>
          <a:p>
            <a:r>
              <a:rPr lang="en-US" altLang="zh-CN" sz="2200" b="1" dirty="0"/>
              <a:t>x = </a:t>
            </a:r>
            <a:r>
              <a:rPr lang="en-US" altLang="zh-CN" sz="2200" b="1" dirty="0" err="1"/>
              <a:t>optimvar</a:t>
            </a:r>
            <a:r>
              <a:rPr lang="en-US" altLang="zh-CN" sz="2200" b="1" dirty="0"/>
              <a:t>('x',6,6,'Type','integer','LowerBound',0,'UpperBound',1);</a:t>
            </a:r>
            <a:endParaRPr lang="zh-CN" altLang="zh-CN" sz="2200" dirty="0"/>
          </a:p>
          <a:p>
            <a:r>
              <a:rPr lang="en-US" altLang="zh-CN" sz="2200" b="1" dirty="0" err="1"/>
              <a:t>prob.Objective</a:t>
            </a:r>
            <a:r>
              <a:rPr lang="en-US" altLang="zh-CN" sz="2200" b="1" dirty="0"/>
              <a:t> = sum(sum(b.*x));</a:t>
            </a:r>
            <a:endParaRPr lang="zh-CN" altLang="zh-CN" sz="2200" dirty="0"/>
          </a:p>
          <a:p>
            <a:r>
              <a:rPr lang="en-US" altLang="zh-CN" sz="2200" b="1" dirty="0"/>
              <a:t>con1 = </a:t>
            </a:r>
            <a:r>
              <a:rPr lang="en-US" altLang="zh-CN" sz="2200" b="1" dirty="0" err="1"/>
              <a:t>optimconstr</a:t>
            </a:r>
            <a:r>
              <a:rPr lang="en-US" altLang="zh-CN" sz="2200" b="1" dirty="0"/>
              <a:t>(4);</a:t>
            </a:r>
            <a:endParaRPr lang="zh-CN" altLang="zh-CN" sz="2200" dirty="0"/>
          </a:p>
          <a:p>
            <a:r>
              <a:rPr lang="en-US" altLang="zh-CN" sz="2200" b="1" dirty="0"/>
              <a:t>for </a:t>
            </a:r>
            <a:r>
              <a:rPr lang="en-US" altLang="zh-CN" sz="2200" b="1" dirty="0" err="1"/>
              <a:t>i</a:t>
            </a:r>
            <a:r>
              <a:rPr lang="en-US" altLang="zh-CN" sz="2200" b="1" dirty="0"/>
              <a:t> =</a:t>
            </a:r>
            <a:r>
              <a:rPr lang="en-US" altLang="zh-CN" sz="2200" b="1" dirty="0" err="1"/>
              <a:t>setdiff</a:t>
            </a:r>
            <a:r>
              <a:rPr lang="en-US" altLang="zh-CN" sz="2200" b="1" dirty="0"/>
              <a:t>([1:6],[2,4])</a:t>
            </a:r>
            <a:endParaRPr lang="zh-CN" altLang="zh-CN" sz="2200" dirty="0"/>
          </a:p>
          <a:p>
            <a:r>
              <a:rPr lang="en-US" altLang="zh-CN" sz="2200" b="1" dirty="0"/>
              <a:t>    con1(</a:t>
            </a:r>
            <a:r>
              <a:rPr lang="en-US" altLang="zh-CN" sz="2200" b="1" dirty="0" err="1"/>
              <a:t>i</a:t>
            </a:r>
            <a:r>
              <a:rPr lang="en-US" altLang="zh-CN" sz="2200" b="1" dirty="0"/>
              <a:t>) = sum(x(</a:t>
            </a:r>
            <a:r>
              <a:rPr lang="en-US" altLang="zh-CN" sz="2200" b="1" dirty="0" err="1"/>
              <a:t>i</a:t>
            </a:r>
            <a:r>
              <a:rPr lang="en-US" altLang="zh-CN" sz="2200" b="1" dirty="0"/>
              <a:t>,:))==sum(x(:,</a:t>
            </a:r>
            <a:r>
              <a:rPr lang="en-US" altLang="zh-CN" sz="2200" b="1" dirty="0" err="1"/>
              <a:t>i</a:t>
            </a:r>
            <a:r>
              <a:rPr lang="en-US" altLang="zh-CN" sz="2200" b="1" dirty="0"/>
              <a:t>));</a:t>
            </a:r>
            <a:endParaRPr lang="zh-CN" altLang="zh-CN" sz="2200" dirty="0"/>
          </a:p>
          <a:p>
            <a:r>
              <a:rPr lang="en-US" altLang="zh-CN" sz="2200" b="1" dirty="0"/>
              <a:t>end</a:t>
            </a:r>
            <a:endParaRPr lang="zh-CN" altLang="zh-CN" sz="2200" dirty="0"/>
          </a:p>
          <a:p>
            <a:r>
              <a:rPr lang="en-US" altLang="zh-CN" sz="2200" b="1" dirty="0"/>
              <a:t>prob.Constraints.con1 = con1;</a:t>
            </a:r>
            <a:endParaRPr lang="zh-CN" altLang="zh-CN" sz="2200" dirty="0"/>
          </a:p>
          <a:p>
            <a:r>
              <a:rPr lang="en-US" altLang="zh-CN" sz="2200" b="1" dirty="0"/>
              <a:t>prob.Constraints.con2 = [sum(x(2,:))==1; sum(x(:,2))==0; sum(x(:,4))==1];</a:t>
            </a:r>
            <a:endParaRPr lang="zh-CN" altLang="zh-CN" sz="2200" dirty="0"/>
          </a:p>
          <a:p>
            <a:r>
              <a:rPr lang="en-US" altLang="zh-CN" sz="2200" b="1" dirty="0"/>
              <a:t>[</a:t>
            </a:r>
            <a:r>
              <a:rPr lang="en-US" altLang="zh-CN" sz="2200" b="1" dirty="0" err="1"/>
              <a:t>sol,fval,flag,out</a:t>
            </a:r>
            <a:r>
              <a:rPr lang="en-US" altLang="zh-CN" sz="2200" b="1" dirty="0"/>
              <a:t>]= solve(prob), xx=</a:t>
            </a:r>
            <a:r>
              <a:rPr lang="en-US" altLang="zh-CN" sz="2200" b="1" dirty="0" err="1"/>
              <a:t>sol.x</a:t>
            </a:r>
            <a:endParaRPr lang="zh-CN" altLang="zh-CN" sz="2200" dirty="0"/>
          </a:p>
          <a:p>
            <a:r>
              <a:rPr lang="en-US" altLang="zh-CN" sz="2200" b="1" dirty="0"/>
              <a:t>[</a:t>
            </a:r>
            <a:r>
              <a:rPr lang="en-US" altLang="zh-CN" sz="2200" b="1" dirty="0" err="1"/>
              <a:t>i,j</a:t>
            </a:r>
            <a:r>
              <a:rPr lang="en-US" altLang="zh-CN" sz="2200" b="1" dirty="0"/>
              <a:t>] = find(xx);  %</a:t>
            </a:r>
            <a:r>
              <a:rPr lang="zh-CN" altLang="zh-CN" sz="2200" b="1" dirty="0"/>
              <a:t>找非零元素的行标和列标</a:t>
            </a:r>
            <a:endParaRPr lang="zh-CN" altLang="zh-CN" sz="2200" dirty="0"/>
          </a:p>
          <a:p>
            <a:r>
              <a:rPr lang="en-US" altLang="zh-CN" sz="2200" b="1" dirty="0" err="1"/>
              <a:t>ij</a:t>
            </a:r>
            <a:r>
              <a:rPr lang="en-US" altLang="zh-CN" sz="2200" b="1" dirty="0"/>
              <a:t> = [</a:t>
            </a:r>
            <a:r>
              <a:rPr lang="en-US" altLang="zh-CN" sz="2200" b="1" dirty="0" err="1"/>
              <a:t>i</a:t>
            </a:r>
            <a:r>
              <a:rPr lang="en-US" altLang="zh-CN" sz="2200" b="1" dirty="0"/>
              <a:t>'; j']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42184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1.Dijkstra</a:t>
            </a:r>
            <a:r>
              <a:rPr lang="zh-CN" altLang="en-US" sz="3600" b="1" dirty="0">
                <a:solidFill>
                  <a:srgbClr val="0293B8"/>
                </a:solidFill>
              </a:rPr>
              <a:t>标号算法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9C7BC4-109B-4D59-95A1-6BE6A66BE3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00709"/>
              </p:ext>
            </p:extLst>
          </p:nvPr>
        </p:nvGraphicFramePr>
        <p:xfrm>
          <a:off x="554831" y="1523320"/>
          <a:ext cx="8034338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80327" imgH="4735740" progId="Word.Document.12">
                  <p:embed/>
                </p:oleObj>
              </mc:Choice>
              <mc:Fallback>
                <p:oleObj name="Document" r:id="rId2" imgW="8880327" imgH="4735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831" y="1523320"/>
                        <a:ext cx="8034338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56063"/>
              </p:ext>
            </p:extLst>
          </p:nvPr>
        </p:nvGraphicFramePr>
        <p:xfrm>
          <a:off x="468313" y="773113"/>
          <a:ext cx="8023225" cy="283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1657" imgH="3106567" progId="Word.Document.12">
                  <p:embed/>
                </p:oleObj>
              </mc:Choice>
              <mc:Fallback>
                <p:oleObj name="Document" r:id="rId2" imgW="8771657" imgH="310656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313" y="773113"/>
                        <a:ext cx="8023225" cy="283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3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>
            <a:extLst>
              <a:ext uri="{FF2B5EF4-FFF2-40B4-BE49-F238E27FC236}">
                <a16:creationId xmlns:a16="http://schemas.microsoft.com/office/drawing/2014/main" id="{48B27D5D-CF3D-4C9F-B333-A048A15CDE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8" y="695325"/>
          <a:ext cx="8650287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0509" imgH="5934255" progId="Word.Document.8">
                  <p:embed/>
                </p:oleObj>
              </mc:Choice>
              <mc:Fallback>
                <p:oleObj name="Document" r:id="rId2" imgW="8660509" imgH="5934255" progId="Word.Document.8">
                  <p:embed/>
                  <p:pic>
                    <p:nvPicPr>
                      <p:cNvPr id="19458" name="Object 2">
                        <a:extLst>
                          <a:ext uri="{FF2B5EF4-FFF2-40B4-BE49-F238E27FC236}">
                            <a16:creationId xmlns:a16="http://schemas.microsoft.com/office/drawing/2014/main" id="{48B27D5D-CF3D-4C9F-B333-A048A15CDE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8" y="695325"/>
                        <a:ext cx="8650287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4">
            <a:extLst>
              <a:ext uri="{FF2B5EF4-FFF2-40B4-BE49-F238E27FC236}">
                <a16:creationId xmlns:a16="http://schemas.microsoft.com/office/drawing/2014/main" id="{2F5387F6-FC8D-42D7-AEAF-FE06FD4D0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078172"/>
              </p:ext>
            </p:extLst>
          </p:nvPr>
        </p:nvGraphicFramePr>
        <p:xfrm>
          <a:off x="95536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757375" imgH="5793660" progId="Visio.Drawing.11">
                  <p:embed/>
                </p:oleObj>
              </mc:Choice>
              <mc:Fallback>
                <p:oleObj name="Visio" r:id="rId2" imgW="6757375" imgH="5793660" progId="Visio.Drawing.11">
                  <p:embed/>
                  <p:pic>
                    <p:nvPicPr>
                      <p:cNvPr id="15362" name="Object 4">
                        <a:extLst>
                          <a:ext uri="{FF2B5EF4-FFF2-40B4-BE49-F238E27FC236}">
                            <a16:creationId xmlns:a16="http://schemas.microsoft.com/office/drawing/2014/main" id="{2F5387F6-FC8D-42D7-AEAF-FE06FD4D02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36" y="0"/>
                        <a:ext cx="9144000" cy="685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8A5563C-5063-49A6-B974-67CFCA97048F}"/>
              </a:ext>
            </a:extLst>
          </p:cNvPr>
          <p:cNvSpPr txBox="1"/>
          <p:nvPr/>
        </p:nvSpPr>
        <p:spPr bwMode="auto">
          <a:xfrm>
            <a:off x="5783507" y="6027003"/>
            <a:ext cx="4321175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Dijkstra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标号算法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流程图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3864</TotalTime>
  <Words>1163</Words>
  <Application>Microsoft Office PowerPoint</Application>
  <PresentationFormat>全屏显示(4:3)</PresentationFormat>
  <Paragraphs>109</Paragraphs>
  <Slides>54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9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4_Office 主题​​</vt:lpstr>
      <vt:lpstr>Document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182</cp:revision>
  <dcterms:created xsi:type="dcterms:W3CDTF">2020-06-24T23:10:14Z</dcterms:created>
  <dcterms:modified xsi:type="dcterms:W3CDTF">2021-01-22T02:26:52Z</dcterms:modified>
</cp:coreProperties>
</file>